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63" r:id="rId2"/>
    <p:sldId id="284" r:id="rId3"/>
    <p:sldId id="283" r:id="rId4"/>
    <p:sldId id="276" r:id="rId5"/>
    <p:sldId id="285" r:id="rId6"/>
    <p:sldId id="256" r:id="rId7"/>
    <p:sldId id="279" r:id="rId8"/>
    <p:sldId id="268" r:id="rId9"/>
    <p:sldId id="272" r:id="rId10"/>
    <p:sldId id="264" r:id="rId11"/>
    <p:sldId id="260" r:id="rId12"/>
    <p:sldId id="257" r:id="rId13"/>
    <p:sldId id="293" r:id="rId14"/>
    <p:sldId id="286" r:id="rId15"/>
    <p:sldId id="278" r:id="rId16"/>
    <p:sldId id="265" r:id="rId17"/>
    <p:sldId id="291" r:id="rId18"/>
    <p:sldId id="295" r:id="rId19"/>
    <p:sldId id="277" r:id="rId20"/>
    <p:sldId id="290" r:id="rId21"/>
    <p:sldId id="281" r:id="rId22"/>
    <p:sldId id="280" r:id="rId23"/>
    <p:sldId id="289" r:id="rId24"/>
    <p:sldId id="262" r:id="rId25"/>
    <p:sldId id="296" r:id="rId26"/>
    <p:sldId id="261" r:id="rId27"/>
    <p:sldId id="269" r:id="rId28"/>
    <p:sldId id="270" r:id="rId29"/>
    <p:sldId id="298" r:id="rId30"/>
    <p:sldId id="271" r:id="rId31"/>
    <p:sldId id="299" r:id="rId32"/>
    <p:sldId id="288" r:id="rId33"/>
    <p:sldId id="297" r:id="rId34"/>
    <p:sldId id="301" r:id="rId35"/>
    <p:sldId id="300" r:id="rId36"/>
    <p:sldId id="275"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78" autoAdjust="0"/>
  </p:normalViewPr>
  <p:slideViewPr>
    <p:cSldViewPr>
      <p:cViewPr>
        <p:scale>
          <a:sx n="95" d="100"/>
          <a:sy n="95" d="100"/>
        </p:scale>
        <p:origin x="-852" y="-3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190DDD16-7593-459A-9208-174E9C772D15}" type="datetimeFigureOut">
              <a:rPr lang="en-CA" smtClean="0"/>
              <a:pPr/>
              <a:t>05/06/2013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81F3D2B-716C-4241-B8B2-150DB66F2048}"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190DDD16-7593-459A-9208-174E9C772D15}" type="datetimeFigureOut">
              <a:rPr lang="en-CA" smtClean="0"/>
              <a:pPr/>
              <a:t>05/06/2013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81F3D2B-716C-4241-B8B2-150DB66F2048}"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190DDD16-7593-459A-9208-174E9C772D15}" type="datetimeFigureOut">
              <a:rPr lang="en-CA" smtClean="0"/>
              <a:pPr/>
              <a:t>05/06/2013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81F3D2B-716C-4241-B8B2-150DB66F2048}"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190DDD16-7593-459A-9208-174E9C772D15}" type="datetimeFigureOut">
              <a:rPr lang="en-CA" smtClean="0"/>
              <a:pPr/>
              <a:t>05/06/2013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81F3D2B-716C-4241-B8B2-150DB66F2048}"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190DDD16-7593-459A-9208-174E9C772D15}" type="datetimeFigureOut">
              <a:rPr lang="en-CA" smtClean="0"/>
              <a:pPr/>
              <a:t>05/06/2013</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881F3D2B-716C-4241-B8B2-150DB66F2048}"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190DDD16-7593-459A-9208-174E9C772D15}" type="datetimeFigureOut">
              <a:rPr lang="en-CA" smtClean="0"/>
              <a:pPr/>
              <a:t>05/06/2013</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881F3D2B-716C-4241-B8B2-150DB66F2048}"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0DDD16-7593-459A-9208-174E9C772D15}" type="datetimeFigureOut">
              <a:rPr lang="en-CA" smtClean="0"/>
              <a:pPr/>
              <a:t>05/06/2013</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881F3D2B-716C-4241-B8B2-150DB66F2048}"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190DDD16-7593-459A-9208-174E9C772D15}" type="datetimeFigureOut">
              <a:rPr lang="en-CA" smtClean="0"/>
              <a:pPr/>
              <a:t>05/06/2013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81F3D2B-716C-4241-B8B2-150DB66F2048}"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190DDD16-7593-459A-9208-174E9C772D15}" type="datetimeFigureOut">
              <a:rPr lang="en-CA" smtClean="0"/>
              <a:pPr/>
              <a:t>05/06/2013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81F3D2B-716C-4241-B8B2-150DB66F2048}"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190DDD16-7593-459A-9208-174E9C772D15}" type="datetimeFigureOut">
              <a:rPr lang="en-CA" smtClean="0"/>
              <a:pPr/>
              <a:t>05/06/2013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81F3D2B-716C-4241-B8B2-150DB66F2048}"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190DDD16-7593-459A-9208-174E9C772D15}" type="datetimeFigureOut">
              <a:rPr lang="en-CA" smtClean="0"/>
              <a:pPr/>
              <a:t>05/06/2013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81F3D2B-716C-4241-B8B2-150DB66F2048}"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0DDD16-7593-459A-9208-174E9C772D15}" type="datetimeFigureOut">
              <a:rPr lang="en-CA" smtClean="0"/>
              <a:pPr/>
              <a:t>05/06/2013</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1F3D2B-716C-4241-B8B2-150DB66F2048}"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www.born-to-learn.org" TargetMode="External"/><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tmp"/><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tmp"/><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2.tmp"/><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3.tmp"/><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332656"/>
            <a:ext cx="8352928" cy="5632312"/>
          </a:xfrm>
          <a:prstGeom prst="rect">
            <a:avLst/>
          </a:prstGeom>
        </p:spPr>
        <p:txBody>
          <a:bodyPr wrap="square">
            <a:spAutoFit/>
          </a:bodyPr>
          <a:lstStyle/>
          <a:p>
            <a:endParaRPr lang="en-CA" sz="3600" dirty="0" smtClean="0"/>
          </a:p>
          <a:p>
            <a:r>
              <a:rPr lang="en-CA" sz="3600" dirty="0" smtClean="0"/>
              <a:t>Describe </a:t>
            </a:r>
            <a:r>
              <a:rPr lang="en-CA" sz="3600" dirty="0"/>
              <a:t>your role in leading a Professional Learning Community which focuses on</a:t>
            </a:r>
          </a:p>
          <a:p>
            <a:r>
              <a:rPr lang="en-CA" sz="3600" dirty="0"/>
              <a:t>supporting students in the acquisition of 21st Century skills. </a:t>
            </a:r>
            <a:endParaRPr lang="en-CA" sz="3600" dirty="0" smtClean="0"/>
          </a:p>
          <a:p>
            <a:endParaRPr lang="en-CA" sz="3600" dirty="0" smtClean="0"/>
          </a:p>
          <a:p>
            <a:r>
              <a:rPr lang="en-CA" sz="3600" dirty="0" smtClean="0"/>
              <a:t>How </a:t>
            </a:r>
            <a:r>
              <a:rPr lang="en-CA" sz="3600" dirty="0"/>
              <a:t>will you assist </a:t>
            </a:r>
            <a:r>
              <a:rPr lang="en-CA" sz="3600" dirty="0" smtClean="0"/>
              <a:t>parents in </a:t>
            </a:r>
            <a:r>
              <a:rPr lang="en-CA" sz="3600" dirty="0"/>
              <a:t>support of their children and what will be some measurements of your success</a:t>
            </a:r>
            <a:r>
              <a:rPr lang="en-CA" sz="3600" dirty="0" smtClean="0"/>
              <a:t>?</a:t>
            </a:r>
          </a:p>
          <a:p>
            <a:endParaRPr lang="en-CA" sz="3600" dirty="0" smtClean="0"/>
          </a:p>
        </p:txBody>
      </p:sp>
    </p:spTree>
    <p:extLst>
      <p:ext uri="{BB962C8B-B14F-4D97-AF65-F5344CB8AC3E}">
        <p14:creationId xmlns:p14="http://schemas.microsoft.com/office/powerpoint/2010/main" val="1132338914"/>
      </p:ext>
    </p:extLst>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angeAhead.jpg"/>
          <p:cNvPicPr>
            <a:picLocks noChangeAspect="1"/>
          </p:cNvPicPr>
          <p:nvPr/>
        </p:nvPicPr>
        <p:blipFill>
          <a:blip r:embed="rId2"/>
          <a:stretch>
            <a:fillRect/>
          </a:stretch>
        </p:blipFill>
        <p:spPr>
          <a:xfrm>
            <a:off x="838200" y="838200"/>
            <a:ext cx="7694309" cy="51054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Learning in a Networked World - Google Chrome"/>
          <p:cNvPicPr>
            <a:picLocks noChangeAspect="1"/>
          </p:cNvPicPr>
          <p:nvPr/>
        </p:nvPicPr>
        <p:blipFill>
          <a:blip r:embed="rId2">
            <a:extLst>
              <a:ext uri="{28A0092B-C50C-407E-A947-70E740481C1C}">
                <a14:useLocalDpi xmlns:a14="http://schemas.microsoft.com/office/drawing/2010/main" val="0"/>
              </a:ext>
            </a:extLst>
          </a:blip>
          <a:srcRect l="-22732" r="-22732"/>
          <a:stretch>
            <a:fillRect/>
          </a:stretch>
        </p:blipFill>
        <p:spPr>
          <a:xfrm>
            <a:off x="-2362200" y="685800"/>
            <a:ext cx="10480964" cy="6629400"/>
          </a:xfrm>
          <a:prstGeom prst="rect">
            <a:avLst/>
          </a:prstGeom>
        </p:spPr>
      </p:pic>
      <p:pic>
        <p:nvPicPr>
          <p:cNvPr id="3" name="Picture 2" descr="why school.jpg"/>
          <p:cNvPicPr>
            <a:picLocks noChangeAspect="1"/>
          </p:cNvPicPr>
          <p:nvPr/>
        </p:nvPicPr>
        <p:blipFill>
          <a:blip r:embed="rId3"/>
          <a:stretch>
            <a:fillRect/>
          </a:stretch>
        </p:blipFill>
        <p:spPr>
          <a:xfrm>
            <a:off x="6553200" y="2209800"/>
            <a:ext cx="2159000" cy="2882376"/>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at Our Fingertips…</a:t>
            </a:r>
            <a:endParaRPr lang="en-US" dirty="0"/>
          </a:p>
        </p:txBody>
      </p:sp>
      <p:pic>
        <p:nvPicPr>
          <p:cNvPr id="4" name="Content Placeholder 3" descr="iphone-5.jpg"/>
          <p:cNvPicPr>
            <a:picLocks noGrp="1" noChangeAspect="1"/>
          </p:cNvPicPr>
          <p:nvPr>
            <p:ph idx="1"/>
          </p:nvPr>
        </p:nvPicPr>
        <p:blipFill>
          <a:blip r:embed="rId2"/>
          <a:srcRect l="-47581" r="-47581"/>
          <a:stretch>
            <a:fillRect/>
          </a:stretch>
        </p:blipFill>
        <p:spPr>
          <a:xfrm>
            <a:off x="990600" y="1832636"/>
            <a:ext cx="7391293" cy="4064927"/>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oogle_glasses_.jpg"/>
          <p:cNvPicPr>
            <a:picLocks noGrp="1" noChangeAspect="1"/>
          </p:cNvPicPr>
          <p:nvPr>
            <p:ph idx="1"/>
          </p:nvPr>
        </p:nvPicPr>
        <p:blipFill>
          <a:blip r:embed="rId2"/>
          <a:srcRect l="-1140" r="-1140"/>
          <a:stretch>
            <a:fillRect/>
          </a:stretch>
        </p:blipFill>
        <p:spPr>
          <a:xfrm>
            <a:off x="304800" y="1447800"/>
            <a:ext cx="8534400" cy="4693591"/>
          </a:xfrm>
        </p:spPr>
      </p:pic>
      <p:sp>
        <p:nvSpPr>
          <p:cNvPr id="5" name="TextBox 4"/>
          <p:cNvSpPr txBox="1"/>
          <p:nvPr/>
        </p:nvSpPr>
        <p:spPr>
          <a:xfrm>
            <a:off x="1752600" y="381000"/>
            <a:ext cx="5798307" cy="769441"/>
          </a:xfrm>
          <a:prstGeom prst="rect">
            <a:avLst/>
          </a:prstGeom>
          <a:noFill/>
        </p:spPr>
        <p:txBody>
          <a:bodyPr wrap="none" rtlCol="0">
            <a:spAutoFit/>
          </a:bodyPr>
          <a:lstStyle/>
          <a:p>
            <a:r>
              <a:rPr lang="en-US" sz="4400" dirty="0" smtClean="0"/>
              <a:t>Or closer….What’s Next?</a:t>
            </a:r>
            <a:endParaRPr lang="en-US" sz="4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CA" dirty="0"/>
          </a:p>
        </p:txBody>
      </p:sp>
      <p:sp>
        <p:nvSpPr>
          <p:cNvPr id="3" name="Subtitle 2"/>
          <p:cNvSpPr>
            <a:spLocks noGrp="1"/>
          </p:cNvSpPr>
          <p:nvPr>
            <p:ph type="subTitle" idx="1"/>
          </p:nvPr>
        </p:nvSpPr>
        <p:spPr/>
        <p:txBody>
          <a:bodyPr/>
          <a:lstStyle/>
          <a:p>
            <a:endParaRPr lang="en-CA"/>
          </a:p>
        </p:txBody>
      </p:sp>
      <p:pic>
        <p:nvPicPr>
          <p:cNvPr id="4" name="Picture 3" descr="Will Richardson Keynote - CPS LTS - Google Chrom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3408"/>
            <a:ext cx="9110786" cy="7560840"/>
          </a:xfrm>
          <a:prstGeom prst="rect">
            <a:avLst/>
          </a:prstGeom>
        </p:spPr>
      </p:pic>
      <p:pic>
        <p:nvPicPr>
          <p:cNvPr id="5" name="Picture 4" descr="creating-innovators-book-by-tony-wagner.jpg"/>
          <p:cNvPicPr>
            <a:picLocks noChangeAspect="1"/>
          </p:cNvPicPr>
          <p:nvPr/>
        </p:nvPicPr>
        <p:blipFill>
          <a:blip r:embed="rId3"/>
          <a:stretch>
            <a:fillRect/>
          </a:stretch>
        </p:blipFill>
        <p:spPr>
          <a:xfrm>
            <a:off x="2895600" y="4315460"/>
            <a:ext cx="1676400" cy="2542540"/>
          </a:xfrm>
          <a:prstGeom prst="rect">
            <a:avLst/>
          </a:prstGeom>
        </p:spPr>
      </p:pic>
      <p:pic>
        <p:nvPicPr>
          <p:cNvPr id="6" name="Picture 5" descr="08_global_achievement_gap.jpg"/>
          <p:cNvPicPr>
            <a:picLocks noChangeAspect="1"/>
          </p:cNvPicPr>
          <p:nvPr/>
        </p:nvPicPr>
        <p:blipFill>
          <a:blip r:embed="rId4"/>
          <a:stretch>
            <a:fillRect/>
          </a:stretch>
        </p:blipFill>
        <p:spPr>
          <a:xfrm>
            <a:off x="685800" y="4343400"/>
            <a:ext cx="1625819" cy="2514600"/>
          </a:xfrm>
          <a:prstGeom prst="rect">
            <a:avLst/>
          </a:prstGeom>
        </p:spPr>
      </p:pic>
    </p:spTree>
    <p:extLst>
      <p:ext uri="{BB962C8B-B14F-4D97-AF65-F5344CB8AC3E}">
        <p14:creationId xmlns:p14="http://schemas.microsoft.com/office/powerpoint/2010/main" val="3095031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762000"/>
            <a:ext cx="8229600" cy="4525963"/>
          </a:xfrm>
        </p:spPr>
        <p:txBody>
          <a:bodyPr/>
          <a:lstStyle/>
          <a:p>
            <a:r>
              <a:rPr lang="en-CA" dirty="0" smtClean="0"/>
              <a:t>21</a:t>
            </a:r>
            <a:r>
              <a:rPr lang="en-CA" baseline="30000" dirty="0" smtClean="0"/>
              <a:t>st</a:t>
            </a:r>
            <a:r>
              <a:rPr lang="en-CA" dirty="0" smtClean="0"/>
              <a:t> Century Skills –The 7 C’s</a:t>
            </a:r>
          </a:p>
          <a:p>
            <a:r>
              <a:rPr lang="en-CA" dirty="0" smtClean="0"/>
              <a:t>Communication, Critical thinking, Collaboration, Creativity, Cross-cultural understandings, Career and learning self reliance, Caring for personal health and planet earth</a:t>
            </a:r>
          </a:p>
          <a:p>
            <a:endParaRPr lang="en-US" dirty="0"/>
          </a:p>
        </p:txBody>
      </p:sp>
      <p:pic>
        <p:nvPicPr>
          <p:cNvPr id="4" name="Picture 3" descr="21st Century Brain"/>
          <p:cNvPicPr>
            <a:picLocks noChangeAspect="1"/>
          </p:cNvPicPr>
          <p:nvPr/>
        </p:nvPicPr>
        <p:blipFill>
          <a:blip r:embed="rId2"/>
          <a:stretch>
            <a:fillRect/>
          </a:stretch>
        </p:blipFill>
        <p:spPr>
          <a:xfrm>
            <a:off x="2895600" y="3505200"/>
            <a:ext cx="3000375" cy="280035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6192688"/>
          </a:xfrm>
        </p:spPr>
        <p:txBody>
          <a:bodyPr>
            <a:normAutofit fontScale="70000" lnSpcReduction="20000"/>
          </a:bodyPr>
          <a:lstStyle/>
          <a:p>
            <a:pPr marL="0" indent="0" algn="ctr">
              <a:buNone/>
            </a:pPr>
            <a:r>
              <a:rPr lang="en-CA" u="sng" dirty="0" smtClean="0"/>
              <a:t>Ministry of Education Draft Document Defining Cross-Curricular Competencies</a:t>
            </a:r>
          </a:p>
          <a:p>
            <a:pPr marL="0" indent="0">
              <a:buNone/>
            </a:pPr>
            <a:r>
              <a:rPr lang="en-CA" dirty="0" smtClean="0"/>
              <a:t>There </a:t>
            </a:r>
            <a:r>
              <a:rPr lang="en-CA" dirty="0"/>
              <a:t>are three cross-curricular competencies, each with a number of sub-domains: </a:t>
            </a:r>
          </a:p>
          <a:p>
            <a:pPr marL="0" indent="0">
              <a:buNone/>
            </a:pPr>
            <a:r>
              <a:rPr lang="en-CA" b="1" dirty="0" smtClean="0"/>
              <a:t>Thinking </a:t>
            </a:r>
            <a:r>
              <a:rPr lang="en-CA" b="1" dirty="0"/>
              <a:t>Competency </a:t>
            </a:r>
            <a:endParaRPr lang="en-CA" dirty="0"/>
          </a:p>
          <a:p>
            <a:r>
              <a:rPr lang="en-CA" dirty="0" smtClean="0"/>
              <a:t>Critical </a:t>
            </a:r>
            <a:r>
              <a:rPr lang="en-CA" dirty="0"/>
              <a:t>thinking </a:t>
            </a:r>
          </a:p>
          <a:p>
            <a:r>
              <a:rPr lang="en-CA" dirty="0" smtClean="0"/>
              <a:t>Creative </a:t>
            </a:r>
            <a:r>
              <a:rPr lang="en-CA" dirty="0"/>
              <a:t>thinking </a:t>
            </a:r>
          </a:p>
          <a:p>
            <a:r>
              <a:rPr lang="en-CA" dirty="0" smtClean="0"/>
              <a:t>Reflective </a:t>
            </a:r>
            <a:r>
              <a:rPr lang="en-CA" dirty="0"/>
              <a:t>thinking </a:t>
            </a:r>
          </a:p>
          <a:p>
            <a:pPr marL="0" indent="0">
              <a:buNone/>
            </a:pPr>
            <a:r>
              <a:rPr lang="en-CA" b="1" dirty="0" smtClean="0"/>
              <a:t>Personal </a:t>
            </a:r>
            <a:r>
              <a:rPr lang="en-CA" b="1" dirty="0"/>
              <a:t>and Social Competency </a:t>
            </a:r>
            <a:endParaRPr lang="en-CA" dirty="0"/>
          </a:p>
          <a:p>
            <a:r>
              <a:rPr lang="en-CA" dirty="0" smtClean="0"/>
              <a:t>Positive </a:t>
            </a:r>
            <a:r>
              <a:rPr lang="en-CA" dirty="0"/>
              <a:t>personal and cultural identity </a:t>
            </a:r>
          </a:p>
          <a:p>
            <a:r>
              <a:rPr lang="en-CA" dirty="0" smtClean="0"/>
              <a:t>Personal </a:t>
            </a:r>
            <a:r>
              <a:rPr lang="en-CA" dirty="0"/>
              <a:t>awareness and responsibility </a:t>
            </a:r>
          </a:p>
          <a:p>
            <a:r>
              <a:rPr lang="en-CA" dirty="0" smtClean="0"/>
              <a:t>Social </a:t>
            </a:r>
            <a:r>
              <a:rPr lang="en-CA" dirty="0"/>
              <a:t>awareness and responsibility </a:t>
            </a:r>
          </a:p>
          <a:p>
            <a:pPr marL="0" indent="0">
              <a:buNone/>
            </a:pPr>
            <a:r>
              <a:rPr lang="en-CA" dirty="0" smtClean="0"/>
              <a:t> </a:t>
            </a:r>
            <a:r>
              <a:rPr lang="en-CA" b="1" dirty="0"/>
              <a:t>Communication Competency </a:t>
            </a:r>
            <a:endParaRPr lang="en-CA" dirty="0"/>
          </a:p>
          <a:p>
            <a:r>
              <a:rPr lang="en-CA" dirty="0" smtClean="0"/>
              <a:t>Language </a:t>
            </a:r>
            <a:r>
              <a:rPr lang="en-CA" dirty="0"/>
              <a:t>and symbols </a:t>
            </a:r>
          </a:p>
          <a:p>
            <a:r>
              <a:rPr lang="en-CA" dirty="0" smtClean="0"/>
              <a:t>Digital </a:t>
            </a:r>
            <a:r>
              <a:rPr lang="en-CA" dirty="0"/>
              <a:t>literacy </a:t>
            </a:r>
            <a:endParaRPr lang="en-CA" dirty="0" smtClean="0"/>
          </a:p>
          <a:p>
            <a:pPr marL="0" indent="0">
              <a:buNone/>
            </a:pPr>
            <a:endParaRPr lang="en-CA" dirty="0" smtClean="0"/>
          </a:p>
          <a:p>
            <a:pPr marL="0" indent="0">
              <a:buNone/>
            </a:pPr>
            <a:r>
              <a:rPr lang="en-CA" dirty="0" smtClean="0"/>
              <a:t>On the District Committee (3 provincially) to help define the Communication Competencies for the Ministry</a:t>
            </a:r>
            <a:endParaRPr lang="en-CA" dirty="0"/>
          </a:p>
        </p:txBody>
      </p:sp>
      <p:pic>
        <p:nvPicPr>
          <p:cNvPr id="4" name="Picture 3" descr="bc-ed-logo.jpg"/>
          <p:cNvPicPr>
            <a:picLocks noChangeAspect="1"/>
          </p:cNvPicPr>
          <p:nvPr/>
        </p:nvPicPr>
        <p:blipFill>
          <a:blip r:embed="rId2"/>
          <a:stretch>
            <a:fillRect/>
          </a:stretch>
        </p:blipFill>
        <p:spPr>
          <a:xfrm>
            <a:off x="5410200" y="2133600"/>
            <a:ext cx="3310128" cy="1669798"/>
          </a:xfrm>
          <a:prstGeom prst="rect">
            <a:avLst/>
          </a:prstGeom>
        </p:spPr>
      </p:pic>
    </p:spTree>
    <p:extLst>
      <p:ext uri="{BB962C8B-B14F-4D97-AF65-F5344CB8AC3E}">
        <p14:creationId xmlns:p14="http://schemas.microsoft.com/office/powerpoint/2010/main" val="10091737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3"/>
            <a:ext cx="8229600" cy="4781128"/>
          </a:xfrm>
        </p:spPr>
        <p:txBody>
          <a:bodyPr>
            <a:normAutofit fontScale="70000" lnSpcReduction="20000"/>
          </a:bodyPr>
          <a:lstStyle/>
          <a:p>
            <a:pPr marL="0" indent="0">
              <a:buNone/>
            </a:pPr>
            <a:r>
              <a:rPr lang="en-CA" b="1" u="sng" dirty="0" smtClean="0"/>
              <a:t>Implementation of these Competencies</a:t>
            </a:r>
          </a:p>
          <a:p>
            <a:endParaRPr lang="en-CA" dirty="0" smtClean="0"/>
          </a:p>
          <a:p>
            <a:r>
              <a:rPr lang="en-CA" dirty="0" smtClean="0"/>
              <a:t>learning that is </a:t>
            </a:r>
            <a:r>
              <a:rPr lang="en-CA" b="1" dirty="0" smtClean="0"/>
              <a:t>student-initiated, self-directed, inquiry-based, and interdisciplinary </a:t>
            </a:r>
          </a:p>
          <a:p>
            <a:pPr>
              <a:buNone/>
            </a:pPr>
            <a:endParaRPr lang="en-CA" dirty="0" smtClean="0"/>
          </a:p>
          <a:p>
            <a:r>
              <a:rPr lang="en-CA" b="1" dirty="0" smtClean="0"/>
              <a:t>Formative </a:t>
            </a:r>
            <a:r>
              <a:rPr lang="en-CA" b="1" dirty="0"/>
              <a:t>Years (K–5): </a:t>
            </a:r>
            <a:r>
              <a:rPr lang="en-CA" dirty="0"/>
              <a:t>This phase focuses on forming the knowledge, understanding, and skills for further learning. There is a strong emphasis on literacy, numeracy, and cross-curricular competencies. </a:t>
            </a:r>
          </a:p>
          <a:p>
            <a:r>
              <a:rPr lang="en-CA" b="1" dirty="0" smtClean="0"/>
              <a:t>Middle </a:t>
            </a:r>
            <a:r>
              <a:rPr lang="en-CA" b="1" dirty="0"/>
              <a:t>Years (6–9/10): </a:t>
            </a:r>
            <a:r>
              <a:rPr lang="en-CA" dirty="0"/>
              <a:t>This phase offers more student choice to allow students to explore areas of passion. Students have opportunities to apply the strong foundational skills developed in the formative years to inquiries and project-based learning experiences that link their learning to the wider community. </a:t>
            </a:r>
          </a:p>
          <a:p>
            <a:endParaRPr lang="en-CA" dirty="0" smtClean="0"/>
          </a:p>
          <a:p>
            <a:endParaRPr lang="en-CA" dirty="0"/>
          </a:p>
        </p:txBody>
      </p:sp>
      <p:sp>
        <p:nvSpPr>
          <p:cNvPr id="4" name="Rectangle 3"/>
          <p:cNvSpPr/>
          <p:nvPr/>
        </p:nvSpPr>
        <p:spPr>
          <a:xfrm>
            <a:off x="2123728" y="2852936"/>
            <a:ext cx="4572000" cy="369332"/>
          </a:xfrm>
          <a:prstGeom prst="rect">
            <a:avLst/>
          </a:prstGeom>
        </p:spPr>
        <p:txBody>
          <a:bodyPr>
            <a:spAutoFit/>
          </a:bodyPr>
          <a:lstStyle/>
          <a:p>
            <a:endParaRPr lang="en-CA" dirty="0"/>
          </a:p>
        </p:txBody>
      </p:sp>
    </p:spTree>
    <p:extLst>
      <p:ext uri="{BB962C8B-B14F-4D97-AF65-F5344CB8AC3E}">
        <p14:creationId xmlns:p14="http://schemas.microsoft.com/office/powerpoint/2010/main" val="42304318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751344"/>
            <a:ext cx="8064896" cy="5632312"/>
          </a:xfrm>
          <a:prstGeom prst="rect">
            <a:avLst/>
          </a:prstGeom>
        </p:spPr>
        <p:txBody>
          <a:bodyPr wrap="square">
            <a:spAutoFit/>
          </a:bodyPr>
          <a:lstStyle/>
          <a:p>
            <a:pPr algn="ctr"/>
            <a:endParaRPr lang="en-CA" u="sng" dirty="0" smtClean="0"/>
          </a:p>
          <a:p>
            <a:pPr algn="ctr"/>
            <a:endParaRPr lang="en-CA" u="sng" dirty="0" smtClean="0"/>
          </a:p>
          <a:p>
            <a:pPr algn="ctr"/>
            <a:endParaRPr lang="en-CA" u="sng" dirty="0" smtClean="0"/>
          </a:p>
          <a:p>
            <a:pPr algn="ctr"/>
            <a:endParaRPr lang="en-CA" u="sng" dirty="0" smtClean="0"/>
          </a:p>
          <a:p>
            <a:pPr algn="ctr"/>
            <a:endParaRPr lang="en-CA" u="sng" dirty="0" smtClean="0"/>
          </a:p>
          <a:p>
            <a:pPr algn="ctr"/>
            <a:endParaRPr lang="en-CA" u="sng" dirty="0" smtClean="0"/>
          </a:p>
          <a:p>
            <a:pPr algn="ctr"/>
            <a:r>
              <a:rPr lang="en-CA" u="sng" dirty="0" smtClean="0"/>
              <a:t>School District 71 District Achievement Contract</a:t>
            </a:r>
          </a:p>
          <a:p>
            <a:endParaRPr lang="en-CA" dirty="0"/>
          </a:p>
          <a:p>
            <a:r>
              <a:rPr lang="en-CA" b="1" dirty="0" smtClean="0"/>
              <a:t>Goal </a:t>
            </a:r>
            <a:r>
              <a:rPr lang="en-CA" b="1" dirty="0"/>
              <a:t>One: Personalized Learning: </a:t>
            </a:r>
          </a:p>
          <a:p>
            <a:endParaRPr lang="en-CA" dirty="0" smtClean="0"/>
          </a:p>
          <a:p>
            <a:r>
              <a:rPr lang="en-CA" b="1" dirty="0" smtClean="0"/>
              <a:t>By </a:t>
            </a:r>
            <a:r>
              <a:rPr lang="en-CA" b="1" dirty="0"/>
              <a:t>2013</a:t>
            </a:r>
            <a:r>
              <a:rPr lang="en-CA" dirty="0"/>
              <a:t>, each student will </a:t>
            </a:r>
            <a:r>
              <a:rPr lang="en-CA" dirty="0" smtClean="0"/>
              <a:t>have </a:t>
            </a:r>
            <a:r>
              <a:rPr lang="en-CA" dirty="0"/>
              <a:t>a personalized learning plan developed in </a:t>
            </a:r>
          </a:p>
          <a:p>
            <a:r>
              <a:rPr lang="en-CA" dirty="0"/>
              <a:t>collaboration </a:t>
            </a:r>
            <a:r>
              <a:rPr lang="en-CA" dirty="0" smtClean="0"/>
              <a:t>between </a:t>
            </a:r>
            <a:r>
              <a:rPr lang="en-CA" dirty="0"/>
              <a:t>home and school.</a:t>
            </a:r>
          </a:p>
          <a:p>
            <a:endParaRPr lang="en-CA" dirty="0" smtClean="0"/>
          </a:p>
          <a:p>
            <a:r>
              <a:rPr lang="en-CA" b="1" dirty="0" smtClean="0"/>
              <a:t>In </a:t>
            </a:r>
            <a:r>
              <a:rPr lang="en-CA" b="1" dirty="0"/>
              <a:t>2014</a:t>
            </a:r>
            <a:r>
              <a:rPr lang="en-CA" dirty="0"/>
              <a:t>, all students complete a personal learning plan and an </a:t>
            </a:r>
            <a:r>
              <a:rPr lang="en-CA" dirty="0" smtClean="0"/>
              <a:t>individual </a:t>
            </a:r>
            <a:r>
              <a:rPr lang="en-CA" dirty="0"/>
              <a:t>record of achievement of foundation skills and </a:t>
            </a:r>
            <a:r>
              <a:rPr lang="en-CA" dirty="0" smtClean="0"/>
              <a:t>competencies </a:t>
            </a:r>
            <a:r>
              <a:rPr lang="en-CA" dirty="0"/>
              <a:t>is maintained henceforth. </a:t>
            </a:r>
          </a:p>
          <a:p>
            <a:endParaRPr lang="en-CA" dirty="0" smtClean="0"/>
          </a:p>
          <a:p>
            <a:r>
              <a:rPr lang="en-CA" b="1" dirty="0" smtClean="0"/>
              <a:t>By 2023</a:t>
            </a:r>
            <a:r>
              <a:rPr lang="en-CA" dirty="0"/>
              <a:t>, all students will graduate from high school with </a:t>
            </a:r>
            <a:r>
              <a:rPr lang="en-CA" dirty="0" smtClean="0"/>
              <a:t>purpose</a:t>
            </a:r>
            <a:r>
              <a:rPr lang="en-CA" dirty="0"/>
              <a:t>, dignity and </a:t>
            </a:r>
            <a:r>
              <a:rPr lang="en-CA" dirty="0" smtClean="0"/>
              <a:t>options, having </a:t>
            </a:r>
            <a:r>
              <a:rPr lang="en-CA" dirty="0"/>
              <a:t>completed their </a:t>
            </a:r>
            <a:r>
              <a:rPr lang="en-CA" dirty="0" smtClean="0"/>
              <a:t>plan. </a:t>
            </a:r>
          </a:p>
          <a:p>
            <a:endParaRPr lang="en-CA" dirty="0" smtClean="0"/>
          </a:p>
          <a:p>
            <a:endParaRPr lang="en-CA" dirty="0"/>
          </a:p>
        </p:txBody>
      </p:sp>
      <p:pic>
        <p:nvPicPr>
          <p:cNvPr id="4" name="Picture 3" descr="sd71-175.gif"/>
          <p:cNvPicPr>
            <a:picLocks noChangeAspect="1"/>
          </p:cNvPicPr>
          <p:nvPr/>
        </p:nvPicPr>
        <p:blipFill>
          <a:blip r:embed="rId2"/>
          <a:stretch>
            <a:fillRect/>
          </a:stretch>
        </p:blipFill>
        <p:spPr>
          <a:xfrm>
            <a:off x="3581400" y="381000"/>
            <a:ext cx="1905000" cy="1823502"/>
          </a:xfrm>
          <a:prstGeom prst="rect">
            <a:avLst/>
          </a:prstGeom>
        </p:spPr>
      </p:pic>
    </p:spTree>
    <p:extLst>
      <p:ext uri="{BB962C8B-B14F-4D97-AF65-F5344CB8AC3E}">
        <p14:creationId xmlns:p14="http://schemas.microsoft.com/office/powerpoint/2010/main" val="1858777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62400" y="152400"/>
            <a:ext cx="4962872" cy="6617163"/>
          </a:xfrm>
        </p:spPr>
      </p:pic>
      <p:sp>
        <p:nvSpPr>
          <p:cNvPr id="3" name="TextBox 2"/>
          <p:cNvSpPr txBox="1"/>
          <p:nvPr/>
        </p:nvSpPr>
        <p:spPr>
          <a:xfrm>
            <a:off x="838200" y="1981200"/>
            <a:ext cx="2408366" cy="2585323"/>
          </a:xfrm>
          <a:prstGeom prst="rect">
            <a:avLst/>
          </a:prstGeom>
          <a:noFill/>
        </p:spPr>
        <p:txBody>
          <a:bodyPr vert="horz" wrap="square" rtlCol="0">
            <a:spAutoFit/>
          </a:bodyPr>
          <a:lstStyle/>
          <a:p>
            <a:pPr algn="ctr"/>
            <a:r>
              <a:rPr lang="en-US" sz="5400" b="1" normalizeH="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Black"/>
              </a:rPr>
              <a:t>GRAD   </a:t>
            </a:r>
          </a:p>
          <a:p>
            <a:pPr algn="ctr"/>
            <a:endParaRPr lang="en-US" sz="5400" b="1" normalizeH="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Black"/>
            </a:endParaRPr>
          </a:p>
          <a:p>
            <a:pPr algn="ctr"/>
            <a:r>
              <a:rPr lang="en-US" sz="5400" b="1" normalizeH="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Black"/>
              </a:rPr>
              <a:t>2030</a:t>
            </a:r>
            <a:endParaRPr lang="en-US" sz="5400" b="1" normalizeH="1" dirty="0">
              <a:solidFill>
                <a:srgbClr val="FF0000"/>
              </a:solidFill>
              <a:latin typeface="Arial Black"/>
            </a:endParaRPr>
          </a:p>
        </p:txBody>
      </p:sp>
    </p:spTree>
    <p:extLst>
      <p:ext uri="{BB962C8B-B14F-4D97-AF65-F5344CB8AC3E}">
        <p14:creationId xmlns:p14="http://schemas.microsoft.com/office/powerpoint/2010/main" val="29293932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ill Richardson Keynote - CPS LTS - Google Chrome"/>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560" y="-99392"/>
            <a:ext cx="7992888" cy="7344816"/>
          </a:xfrm>
        </p:spPr>
      </p:pic>
    </p:spTree>
    <p:extLst>
      <p:ext uri="{BB962C8B-B14F-4D97-AF65-F5344CB8AC3E}">
        <p14:creationId xmlns:p14="http://schemas.microsoft.com/office/powerpoint/2010/main" val="31658599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knewton.jpg"/>
          <p:cNvPicPr>
            <a:picLocks noGrp="1" noChangeAspect="1"/>
          </p:cNvPicPr>
          <p:nvPr>
            <p:ph idx="1"/>
          </p:nvPr>
        </p:nvPicPr>
        <p:blipFill>
          <a:blip r:embed="rId2"/>
          <a:srcRect l="-51468" r="-51468"/>
          <a:stretch>
            <a:fillRect/>
          </a:stretch>
        </p:blipFill>
        <p:spPr>
          <a:xfrm>
            <a:off x="3539759" y="1981200"/>
            <a:ext cx="5604241" cy="3082117"/>
          </a:xfrm>
        </p:spPr>
      </p:pic>
      <p:pic>
        <p:nvPicPr>
          <p:cNvPr id="5" name="Picture 4" descr="Khan-Academy-Logo.png"/>
          <p:cNvPicPr>
            <a:picLocks noChangeAspect="1"/>
          </p:cNvPicPr>
          <p:nvPr/>
        </p:nvPicPr>
        <p:blipFill>
          <a:blip r:embed="rId3"/>
          <a:stretch>
            <a:fillRect/>
          </a:stretch>
        </p:blipFill>
        <p:spPr>
          <a:xfrm>
            <a:off x="0" y="1828800"/>
            <a:ext cx="4114800" cy="3512469"/>
          </a:xfrm>
          <a:prstGeom prst="rect">
            <a:avLst/>
          </a:prstGeom>
        </p:spPr>
      </p:pic>
      <p:sp>
        <p:nvSpPr>
          <p:cNvPr id="6" name="Right Arrow 5"/>
          <p:cNvSpPr/>
          <p:nvPr/>
        </p:nvSpPr>
        <p:spPr>
          <a:xfrm flipV="1">
            <a:off x="3886200" y="2971801"/>
            <a:ext cx="1066800" cy="6096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evolve-not-become-extinct-is-how-to-improve.png"/>
          <p:cNvPicPr>
            <a:picLocks noGrp="1" noChangeAspect="1"/>
          </p:cNvPicPr>
          <p:nvPr>
            <p:ph idx="1"/>
          </p:nvPr>
        </p:nvPicPr>
        <p:blipFill>
          <a:blip r:embed="rId2"/>
          <a:srcRect l="-40915" r="-40915"/>
          <a:stretch>
            <a:fillRect/>
          </a:stretch>
        </p:blipFill>
        <p:spPr>
          <a:xfrm>
            <a:off x="-152400" y="838200"/>
            <a:ext cx="9753707" cy="5364163"/>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CA" dirty="0" smtClean="0"/>
              <a:t>	We need to become 21</a:t>
            </a:r>
            <a:r>
              <a:rPr lang="en-CA" baseline="30000" dirty="0" smtClean="0"/>
              <a:t>st</a:t>
            </a:r>
            <a:r>
              <a:rPr lang="en-CA" dirty="0" smtClean="0"/>
              <a:t> Century Learners ourselves as educators, focussing on professional learning that is </a:t>
            </a:r>
            <a:r>
              <a:rPr lang="en-CA" b="1" dirty="0" smtClean="0"/>
              <a:t>teacher-initiated, self-directed, inquiry-based,  interdisciplinary, collaborative and reflective </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11560" y="474345"/>
            <a:ext cx="7776864" cy="5940089"/>
          </a:xfrm>
          <a:prstGeom prst="rect">
            <a:avLst/>
          </a:prstGeom>
        </p:spPr>
        <p:txBody>
          <a:bodyPr wrap="square">
            <a:spAutoFit/>
          </a:bodyPr>
          <a:lstStyle/>
          <a:p>
            <a:pPr algn="ctr"/>
            <a:r>
              <a:rPr lang="en-CA" b="1" u="sng" dirty="0" smtClean="0"/>
              <a:t>Professional Learning Communities</a:t>
            </a:r>
          </a:p>
          <a:p>
            <a:endParaRPr lang="en-CA" dirty="0" smtClean="0"/>
          </a:p>
          <a:p>
            <a:r>
              <a:rPr lang="en-CA" dirty="0" smtClean="0"/>
              <a:t>As a district wide PLC community. It is our belief that in the movement towards a more 21st Century personalized learning, educators and </a:t>
            </a:r>
            <a:r>
              <a:rPr lang="en-CA" dirty="0" err="1" smtClean="0"/>
              <a:t>para</a:t>
            </a:r>
            <a:r>
              <a:rPr lang="en-CA" dirty="0" smtClean="0"/>
              <a:t>-professional staff will need time to work together with school leaders as innovative instructional strategies and authentic assessment practices and creativity combine to embed engaged learning opportunities for our students. We are certain that by </a:t>
            </a:r>
          </a:p>
          <a:p>
            <a:r>
              <a:rPr lang="en-CA" dirty="0" smtClean="0"/>
              <a:t>honouring the expectations for enhanced learning with collaboration time, we will be more successful in enhancing learning for our students – and we will learn and grow ourselves.</a:t>
            </a:r>
          </a:p>
          <a:p>
            <a:endParaRPr lang="en-CA" dirty="0" smtClean="0"/>
          </a:p>
          <a:p>
            <a:endParaRPr lang="en-CA" dirty="0" smtClean="0"/>
          </a:p>
          <a:p>
            <a:endParaRPr lang="en-CA" dirty="0" smtClean="0"/>
          </a:p>
          <a:p>
            <a:endParaRPr lang="en-CA" dirty="0" smtClean="0"/>
          </a:p>
          <a:p>
            <a:endParaRPr lang="en-CA" dirty="0" smtClean="0"/>
          </a:p>
          <a:p>
            <a:endParaRPr lang="en-CA" dirty="0" smtClean="0"/>
          </a:p>
          <a:p>
            <a:endParaRPr lang="en-CA" sz="2800" dirty="0" smtClean="0">
              <a:solidFill>
                <a:srgbClr val="0000FF"/>
              </a:solidFill>
            </a:endParaRPr>
          </a:p>
          <a:p>
            <a:pPr algn="ctr"/>
            <a:r>
              <a:rPr lang="en-CA" sz="3200" dirty="0" smtClean="0">
                <a:solidFill>
                  <a:srgbClr val="0000FF"/>
                </a:solidFill>
              </a:rPr>
              <a:t>PLC is the mortar, holding it all together and providing the foundation for this change.</a:t>
            </a:r>
            <a:endParaRPr lang="en-CA" sz="3200" dirty="0">
              <a:solidFill>
                <a:srgbClr val="0000FF"/>
              </a:solidFill>
            </a:endParaRPr>
          </a:p>
        </p:txBody>
      </p:sp>
      <p:pic>
        <p:nvPicPr>
          <p:cNvPr id="4" name="Picture 3" descr="brick-mortar-1.jpg"/>
          <p:cNvPicPr>
            <a:picLocks noChangeAspect="1"/>
          </p:cNvPicPr>
          <p:nvPr/>
        </p:nvPicPr>
        <p:blipFill>
          <a:blip r:embed="rId2"/>
          <a:stretch>
            <a:fillRect/>
          </a:stretch>
        </p:blipFill>
        <p:spPr>
          <a:xfrm>
            <a:off x="3124200" y="3124200"/>
            <a:ext cx="3163252" cy="2057400"/>
          </a:xfrm>
          <a:prstGeom prst="rect">
            <a:avLst/>
          </a:prstGeom>
        </p:spPr>
      </p:pic>
    </p:spTree>
    <p:extLst>
      <p:ext uri="{BB962C8B-B14F-4D97-AF65-F5344CB8AC3E}">
        <p14:creationId xmlns:p14="http://schemas.microsoft.com/office/powerpoint/2010/main" val="4408328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81400" y="1905000"/>
            <a:ext cx="5410200" cy="3139321"/>
          </a:xfrm>
          <a:prstGeom prst="rect">
            <a:avLst/>
          </a:prstGeom>
        </p:spPr>
        <p:txBody>
          <a:bodyPr wrap="square">
            <a:spAutoFit/>
          </a:bodyPr>
          <a:lstStyle/>
          <a:p>
            <a:r>
              <a:rPr lang="en-US" b="1" u="sng" dirty="0" smtClean="0"/>
              <a:t>PLC Critical Questions of Learning</a:t>
            </a:r>
          </a:p>
          <a:p>
            <a:endParaRPr lang="en-US" dirty="0" smtClean="0"/>
          </a:p>
          <a:p>
            <a:r>
              <a:rPr lang="en-US" dirty="0" smtClean="0"/>
              <a:t>1. What is it we expect them to learn? Be able to do etc.</a:t>
            </a:r>
          </a:p>
          <a:p>
            <a:endParaRPr lang="en-US" dirty="0" smtClean="0"/>
          </a:p>
          <a:p>
            <a:r>
              <a:rPr lang="en-US" dirty="0" smtClean="0"/>
              <a:t>2. How will we know when they have learned it?</a:t>
            </a:r>
          </a:p>
          <a:p>
            <a:endParaRPr lang="en-US" dirty="0" smtClean="0"/>
          </a:p>
          <a:p>
            <a:r>
              <a:rPr lang="en-US" dirty="0" smtClean="0"/>
              <a:t>3. How do we respond if they don’t learn?</a:t>
            </a:r>
          </a:p>
          <a:p>
            <a:endParaRPr lang="en-US" dirty="0" smtClean="0"/>
          </a:p>
          <a:p>
            <a:r>
              <a:rPr lang="en-US" dirty="0" smtClean="0"/>
              <a:t>4. How do we respond when they already know it?</a:t>
            </a:r>
          </a:p>
          <a:p>
            <a:endParaRPr lang="en-US" dirty="0" smtClean="0"/>
          </a:p>
          <a:p>
            <a:r>
              <a:rPr lang="en-US" dirty="0" smtClean="0"/>
              <a:t>We focus on student learning, not testing</a:t>
            </a:r>
            <a:endParaRPr lang="en-US" dirty="0"/>
          </a:p>
        </p:txBody>
      </p:sp>
      <p:pic>
        <p:nvPicPr>
          <p:cNvPr id="3" name="Picture 2" descr="plcs.gif"/>
          <p:cNvPicPr>
            <a:picLocks noChangeAspect="1"/>
          </p:cNvPicPr>
          <p:nvPr/>
        </p:nvPicPr>
        <p:blipFill>
          <a:blip r:embed="rId2"/>
          <a:stretch>
            <a:fillRect/>
          </a:stretch>
        </p:blipFill>
        <p:spPr>
          <a:xfrm>
            <a:off x="0" y="1143000"/>
            <a:ext cx="3645959" cy="40386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Changes at Lake Trail</a:t>
            </a:r>
            <a:endParaRPr lang="en-US" dirty="0"/>
          </a:p>
        </p:txBody>
      </p:sp>
      <p:pic>
        <p:nvPicPr>
          <p:cNvPr id="4" name="Content Placeholder 3" descr="laketrailmural.jpg"/>
          <p:cNvPicPr>
            <a:picLocks noGrp="1" noChangeAspect="1"/>
          </p:cNvPicPr>
          <p:nvPr>
            <p:ph idx="1"/>
          </p:nvPr>
        </p:nvPicPr>
        <p:blipFill>
          <a:blip r:embed="rId2"/>
          <a:srcRect l="-31934" r="-31934"/>
          <a:stretch>
            <a:fillRect/>
          </a:stretch>
        </p:blip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457200"/>
            <a:ext cx="8991600" cy="2769989"/>
          </a:xfrm>
          <a:prstGeom prst="rect">
            <a:avLst/>
          </a:prstGeom>
          <a:noFill/>
        </p:spPr>
        <p:txBody>
          <a:bodyPr wrap="square" rtlCol="0">
            <a:spAutoFit/>
          </a:bodyPr>
          <a:lstStyle/>
          <a:p>
            <a:r>
              <a:rPr lang="en-CA" sz="6000" b="1" dirty="0" smtClean="0"/>
              <a:t>“We are born to learn, not born to be taught”. </a:t>
            </a:r>
            <a:r>
              <a:rPr lang="en-CA" u="sng" dirty="0" smtClean="0">
                <a:hlinkClick r:id="rId2"/>
              </a:rPr>
              <a:t>www.born-to-learn.org</a:t>
            </a:r>
            <a:r>
              <a:rPr lang="en-CA" dirty="0" smtClean="0"/>
              <a:t> </a:t>
            </a:r>
            <a:endParaRPr lang="en-US" dirty="0" smtClean="0"/>
          </a:p>
          <a:p>
            <a:endParaRPr lang="en-CA" dirty="0" smtClean="0"/>
          </a:p>
          <a:p>
            <a:endParaRPr lang="en-US" dirty="0" smtClean="0"/>
          </a:p>
          <a:p>
            <a:endParaRPr lang="en-US" dirty="0"/>
          </a:p>
        </p:txBody>
      </p:sp>
      <p:pic>
        <p:nvPicPr>
          <p:cNvPr id="3" name="Picture 2" descr="BTL.jpg"/>
          <p:cNvPicPr>
            <a:picLocks noChangeAspect="1"/>
          </p:cNvPicPr>
          <p:nvPr/>
        </p:nvPicPr>
        <p:blipFill>
          <a:blip r:embed="rId3"/>
          <a:stretch>
            <a:fillRect/>
          </a:stretch>
        </p:blipFill>
        <p:spPr>
          <a:xfrm>
            <a:off x="762000" y="3276600"/>
            <a:ext cx="3124200" cy="3124200"/>
          </a:xfrm>
          <a:prstGeom prst="rect">
            <a:avLst/>
          </a:prstGeom>
        </p:spPr>
      </p:pic>
      <p:pic>
        <p:nvPicPr>
          <p:cNvPr id="4" name="Picture 3" descr="overschooled-but-undereducated.gif"/>
          <p:cNvPicPr>
            <a:picLocks noChangeAspect="1"/>
          </p:cNvPicPr>
          <p:nvPr/>
        </p:nvPicPr>
        <p:blipFill>
          <a:blip r:embed="rId4"/>
          <a:stretch>
            <a:fillRect/>
          </a:stretch>
        </p:blipFill>
        <p:spPr>
          <a:xfrm>
            <a:off x="5638800" y="2743201"/>
            <a:ext cx="2279393" cy="35052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low.jpg"/>
          <p:cNvPicPr>
            <a:picLocks noChangeAspect="1"/>
          </p:cNvPicPr>
          <p:nvPr/>
        </p:nvPicPr>
        <p:blipFill>
          <a:blip r:embed="rId2"/>
          <a:stretch>
            <a:fillRect/>
          </a:stretch>
        </p:blipFill>
        <p:spPr>
          <a:xfrm>
            <a:off x="838199" y="1981200"/>
            <a:ext cx="2079713" cy="3136900"/>
          </a:xfrm>
          <a:prstGeom prst="rect">
            <a:avLst/>
          </a:prstGeom>
        </p:spPr>
      </p:pic>
      <p:pic>
        <p:nvPicPr>
          <p:cNvPr id="5" name="Picture 4" descr="drive_book-by-daniel-pink_danpinkdotcom1.jpg"/>
          <p:cNvPicPr>
            <a:picLocks noChangeAspect="1"/>
          </p:cNvPicPr>
          <p:nvPr/>
        </p:nvPicPr>
        <p:blipFill>
          <a:blip r:embed="rId3"/>
          <a:stretch>
            <a:fillRect/>
          </a:stretch>
        </p:blipFill>
        <p:spPr>
          <a:xfrm>
            <a:off x="3276600" y="1981200"/>
            <a:ext cx="2110252" cy="3133725"/>
          </a:xfrm>
          <a:prstGeom prst="rect">
            <a:avLst/>
          </a:prstGeom>
        </p:spPr>
      </p:pic>
      <p:pic>
        <p:nvPicPr>
          <p:cNvPr id="6" name="Picture 5" descr="Big Picture.jpg"/>
          <p:cNvPicPr>
            <a:picLocks noChangeAspect="1"/>
          </p:cNvPicPr>
          <p:nvPr/>
        </p:nvPicPr>
        <p:blipFill>
          <a:blip r:embed="rId4"/>
          <a:stretch>
            <a:fillRect/>
          </a:stretch>
        </p:blipFill>
        <p:spPr>
          <a:xfrm>
            <a:off x="5638800" y="1981200"/>
            <a:ext cx="2613926" cy="332531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6576" y="219461"/>
            <a:ext cx="2927661" cy="1261884"/>
          </a:xfrm>
          <a:prstGeom prst="rect">
            <a:avLst/>
          </a:prstGeom>
          <a:noFill/>
        </p:spPr>
        <p:txBody>
          <a:bodyPr wrap="none" rtlCol="0">
            <a:spAutoFit/>
          </a:bodyPr>
          <a:lstStyle/>
          <a:p>
            <a:r>
              <a:rPr lang="en-US" sz="4000" b="1" u="sng" dirty="0" smtClean="0"/>
              <a:t>PLC Products</a:t>
            </a:r>
          </a:p>
          <a:p>
            <a:endParaRPr lang="en-US" dirty="0" smtClean="0"/>
          </a:p>
          <a:p>
            <a:endParaRPr lang="en-US" dirty="0"/>
          </a:p>
        </p:txBody>
      </p:sp>
      <p:sp>
        <p:nvSpPr>
          <p:cNvPr id="4" name="TextBox 3"/>
          <p:cNvSpPr txBox="1"/>
          <p:nvPr/>
        </p:nvSpPr>
        <p:spPr>
          <a:xfrm>
            <a:off x="2739892" y="5562600"/>
            <a:ext cx="1212320" cy="523220"/>
          </a:xfrm>
          <a:prstGeom prst="rect">
            <a:avLst/>
          </a:prstGeom>
          <a:noFill/>
        </p:spPr>
        <p:txBody>
          <a:bodyPr wrap="none" rtlCol="0">
            <a:spAutoFit/>
          </a:bodyPr>
          <a:lstStyle/>
          <a:p>
            <a:r>
              <a:rPr lang="en-US" sz="2800" dirty="0" smtClean="0"/>
              <a:t>Inquiry</a:t>
            </a:r>
            <a:endParaRPr lang="en-US" sz="2800" dirty="0"/>
          </a:p>
        </p:txBody>
      </p:sp>
      <p:sp>
        <p:nvSpPr>
          <p:cNvPr id="5" name="TextBox 4"/>
          <p:cNvSpPr txBox="1"/>
          <p:nvPr/>
        </p:nvSpPr>
        <p:spPr>
          <a:xfrm>
            <a:off x="2843808" y="3212976"/>
            <a:ext cx="5891421" cy="523220"/>
          </a:xfrm>
          <a:prstGeom prst="rect">
            <a:avLst/>
          </a:prstGeom>
          <a:noFill/>
        </p:spPr>
        <p:txBody>
          <a:bodyPr wrap="none" rtlCol="0">
            <a:spAutoFit/>
          </a:bodyPr>
          <a:lstStyle/>
          <a:p>
            <a:r>
              <a:rPr lang="en-US" sz="2800" dirty="0" smtClean="0"/>
              <a:t>Online Newspaper and job applications</a:t>
            </a:r>
            <a:endParaRPr lang="en-US" sz="2800" dirty="0"/>
          </a:p>
        </p:txBody>
      </p:sp>
      <p:sp>
        <p:nvSpPr>
          <p:cNvPr id="6" name="TextBox 5"/>
          <p:cNvSpPr txBox="1"/>
          <p:nvPr/>
        </p:nvSpPr>
        <p:spPr>
          <a:xfrm>
            <a:off x="5407706" y="588793"/>
            <a:ext cx="2722733" cy="523220"/>
          </a:xfrm>
          <a:prstGeom prst="rect">
            <a:avLst/>
          </a:prstGeom>
          <a:noFill/>
        </p:spPr>
        <p:txBody>
          <a:bodyPr wrap="none" rtlCol="0">
            <a:spAutoFit/>
          </a:bodyPr>
          <a:lstStyle/>
          <a:p>
            <a:r>
              <a:rPr lang="en-US" sz="2800" dirty="0" smtClean="0"/>
              <a:t>Genetics Debates</a:t>
            </a:r>
            <a:endParaRPr lang="en-US" sz="2800" dirty="0"/>
          </a:p>
        </p:txBody>
      </p:sp>
      <p:sp>
        <p:nvSpPr>
          <p:cNvPr id="7" name="TextBox 6"/>
          <p:cNvSpPr txBox="1"/>
          <p:nvPr/>
        </p:nvSpPr>
        <p:spPr>
          <a:xfrm>
            <a:off x="3640500" y="4293096"/>
            <a:ext cx="4298036" cy="523220"/>
          </a:xfrm>
          <a:prstGeom prst="rect">
            <a:avLst/>
          </a:prstGeom>
          <a:noFill/>
        </p:spPr>
        <p:txBody>
          <a:bodyPr wrap="none" rtlCol="0">
            <a:spAutoFit/>
          </a:bodyPr>
          <a:lstStyle/>
          <a:p>
            <a:r>
              <a:rPr lang="en-US" sz="2800" dirty="0" smtClean="0"/>
              <a:t>First Nations Carving Project</a:t>
            </a:r>
            <a:endParaRPr lang="en-US" sz="2800" dirty="0"/>
          </a:p>
        </p:txBody>
      </p:sp>
      <p:sp>
        <p:nvSpPr>
          <p:cNvPr id="8" name="TextBox 7"/>
          <p:cNvSpPr txBox="1"/>
          <p:nvPr/>
        </p:nvSpPr>
        <p:spPr>
          <a:xfrm>
            <a:off x="1596759" y="1476946"/>
            <a:ext cx="2355453" cy="523220"/>
          </a:xfrm>
          <a:prstGeom prst="rect">
            <a:avLst/>
          </a:prstGeom>
          <a:noFill/>
        </p:spPr>
        <p:txBody>
          <a:bodyPr wrap="none" rtlCol="0">
            <a:spAutoFit/>
          </a:bodyPr>
          <a:lstStyle/>
          <a:p>
            <a:r>
              <a:rPr lang="en-US" sz="2800" dirty="0" smtClean="0"/>
              <a:t>Resilience Cafe</a:t>
            </a:r>
            <a:endParaRPr lang="en-US" sz="2800" dirty="0"/>
          </a:p>
        </p:txBody>
      </p:sp>
      <p:sp>
        <p:nvSpPr>
          <p:cNvPr id="9" name="TextBox 8"/>
          <p:cNvSpPr txBox="1"/>
          <p:nvPr/>
        </p:nvSpPr>
        <p:spPr>
          <a:xfrm>
            <a:off x="5214095" y="5157192"/>
            <a:ext cx="1554977" cy="523220"/>
          </a:xfrm>
          <a:prstGeom prst="rect">
            <a:avLst/>
          </a:prstGeom>
          <a:noFill/>
        </p:spPr>
        <p:txBody>
          <a:bodyPr wrap="none" rtlCol="0">
            <a:spAutoFit/>
          </a:bodyPr>
          <a:lstStyle/>
          <a:p>
            <a:r>
              <a:rPr lang="en-US" sz="2800" dirty="0" smtClean="0"/>
              <a:t>Virus Day</a:t>
            </a:r>
            <a:endParaRPr lang="en-US" sz="2800" dirty="0"/>
          </a:p>
        </p:txBody>
      </p:sp>
      <p:sp>
        <p:nvSpPr>
          <p:cNvPr id="10" name="TextBox 9"/>
          <p:cNvSpPr txBox="1"/>
          <p:nvPr/>
        </p:nvSpPr>
        <p:spPr>
          <a:xfrm>
            <a:off x="898567" y="3929390"/>
            <a:ext cx="1768433" cy="523220"/>
          </a:xfrm>
          <a:prstGeom prst="rect">
            <a:avLst/>
          </a:prstGeom>
          <a:noFill/>
        </p:spPr>
        <p:txBody>
          <a:bodyPr wrap="none" rtlCol="0">
            <a:spAutoFit/>
          </a:bodyPr>
          <a:lstStyle/>
          <a:p>
            <a:r>
              <a:rPr lang="en-US" sz="2800" dirty="0" smtClean="0"/>
              <a:t>Class Blogs</a:t>
            </a:r>
            <a:endParaRPr lang="en-US" sz="2800" dirty="0"/>
          </a:p>
        </p:txBody>
      </p:sp>
      <p:sp>
        <p:nvSpPr>
          <p:cNvPr id="11" name="TextBox 10"/>
          <p:cNvSpPr txBox="1"/>
          <p:nvPr/>
        </p:nvSpPr>
        <p:spPr>
          <a:xfrm>
            <a:off x="531338" y="2538482"/>
            <a:ext cx="4417107" cy="523220"/>
          </a:xfrm>
          <a:prstGeom prst="rect">
            <a:avLst/>
          </a:prstGeom>
          <a:noFill/>
        </p:spPr>
        <p:txBody>
          <a:bodyPr wrap="none" rtlCol="0">
            <a:spAutoFit/>
          </a:bodyPr>
          <a:lstStyle/>
          <a:p>
            <a:r>
              <a:rPr lang="en-US" sz="2800" dirty="0" smtClean="0"/>
              <a:t>21</a:t>
            </a:r>
            <a:r>
              <a:rPr lang="en-US" sz="2800" baseline="30000" dirty="0" smtClean="0"/>
              <a:t>st</a:t>
            </a:r>
            <a:r>
              <a:rPr lang="en-US" sz="2800" dirty="0" smtClean="0"/>
              <a:t> Century Learning Classes</a:t>
            </a:r>
            <a:endParaRPr lang="en-US" sz="2800" dirty="0"/>
          </a:p>
        </p:txBody>
      </p:sp>
      <p:sp>
        <p:nvSpPr>
          <p:cNvPr id="2" name="TextBox 1"/>
          <p:cNvSpPr txBox="1"/>
          <p:nvPr/>
        </p:nvSpPr>
        <p:spPr>
          <a:xfrm>
            <a:off x="549997" y="4838800"/>
            <a:ext cx="2189895" cy="523220"/>
          </a:xfrm>
          <a:prstGeom prst="rect">
            <a:avLst/>
          </a:prstGeom>
          <a:noFill/>
        </p:spPr>
        <p:txBody>
          <a:bodyPr wrap="none" rtlCol="0">
            <a:spAutoFit/>
          </a:bodyPr>
          <a:lstStyle/>
          <a:p>
            <a:r>
              <a:rPr lang="en-CA" sz="2800" dirty="0" smtClean="0"/>
              <a:t>Student Blogs</a:t>
            </a:r>
            <a:endParaRPr lang="en-CA" sz="2800" dirty="0"/>
          </a:p>
        </p:txBody>
      </p:sp>
      <p:sp>
        <p:nvSpPr>
          <p:cNvPr id="12" name="TextBox 11"/>
          <p:cNvSpPr txBox="1"/>
          <p:nvPr/>
        </p:nvSpPr>
        <p:spPr>
          <a:xfrm>
            <a:off x="4396338" y="1799818"/>
            <a:ext cx="4862678" cy="523220"/>
          </a:xfrm>
          <a:prstGeom prst="rect">
            <a:avLst/>
          </a:prstGeom>
          <a:noFill/>
        </p:spPr>
        <p:txBody>
          <a:bodyPr wrap="none" rtlCol="0">
            <a:spAutoFit/>
          </a:bodyPr>
          <a:lstStyle/>
          <a:p>
            <a:r>
              <a:rPr lang="en-CA" sz="2800" dirty="0" smtClean="0"/>
              <a:t>Examining Assessment Practices</a:t>
            </a:r>
            <a:endParaRPr lang="en-CA"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838200"/>
            <a:ext cx="9144000" cy="369332"/>
          </a:xfrm>
          <a:prstGeom prst="rect">
            <a:avLst/>
          </a:prstGeom>
        </p:spPr>
        <p:txBody>
          <a:bodyPr wrap="square">
            <a:spAutoFit/>
          </a:bodyPr>
          <a:lstStyle/>
          <a:p>
            <a:r>
              <a:rPr lang="en-CA" dirty="0" smtClean="0"/>
              <a:t> </a:t>
            </a:r>
            <a:endParaRPr lang="en-US" dirty="0" smtClean="0"/>
          </a:p>
        </p:txBody>
      </p:sp>
      <p:sp>
        <p:nvSpPr>
          <p:cNvPr id="3" name="TextBox 2"/>
          <p:cNvSpPr txBox="1"/>
          <p:nvPr/>
        </p:nvSpPr>
        <p:spPr>
          <a:xfrm>
            <a:off x="683568" y="314980"/>
            <a:ext cx="2583400" cy="707886"/>
          </a:xfrm>
          <a:prstGeom prst="rect">
            <a:avLst/>
          </a:prstGeom>
          <a:noFill/>
        </p:spPr>
        <p:txBody>
          <a:bodyPr wrap="none" rtlCol="0">
            <a:spAutoFit/>
          </a:bodyPr>
          <a:lstStyle/>
          <a:p>
            <a:r>
              <a:rPr lang="en-US" sz="4000" b="1" u="sng" dirty="0" smtClean="0"/>
              <a:t>PLC Results</a:t>
            </a:r>
            <a:endParaRPr lang="en-US" sz="4000" b="1" u="sng" dirty="0"/>
          </a:p>
        </p:txBody>
      </p:sp>
      <p:sp>
        <p:nvSpPr>
          <p:cNvPr id="4" name="TextBox 3"/>
          <p:cNvSpPr txBox="1"/>
          <p:nvPr/>
        </p:nvSpPr>
        <p:spPr>
          <a:xfrm>
            <a:off x="1219200" y="1916832"/>
            <a:ext cx="6629401" cy="4062651"/>
          </a:xfrm>
          <a:prstGeom prst="rect">
            <a:avLst/>
          </a:prstGeom>
          <a:noFill/>
        </p:spPr>
        <p:txBody>
          <a:bodyPr wrap="square" rtlCol="0">
            <a:spAutoFit/>
          </a:bodyPr>
          <a:lstStyle/>
          <a:p>
            <a:r>
              <a:rPr lang="en-US" sz="2000" dirty="0" smtClean="0"/>
              <a:t>Measuring Engagement </a:t>
            </a:r>
          </a:p>
          <a:p>
            <a:r>
              <a:rPr lang="en-US" sz="2000" dirty="0" smtClean="0"/>
              <a:t>-video interviews with kids</a:t>
            </a:r>
          </a:p>
          <a:p>
            <a:r>
              <a:rPr lang="en-US" sz="2000" dirty="0" smtClean="0"/>
              <a:t>-referrals to the office</a:t>
            </a:r>
          </a:p>
          <a:p>
            <a:r>
              <a:rPr lang="en-US" sz="2000" dirty="0" smtClean="0"/>
              <a:t>-attendance</a:t>
            </a:r>
          </a:p>
          <a:p>
            <a:r>
              <a:rPr lang="en-US" sz="2000" dirty="0" smtClean="0"/>
              <a:t>-retention rates</a:t>
            </a:r>
          </a:p>
          <a:p>
            <a:r>
              <a:rPr lang="en-US" sz="2000" dirty="0" smtClean="0"/>
              <a:t>-school based grades </a:t>
            </a:r>
            <a:r>
              <a:rPr lang="en-US" sz="2000" dirty="0" smtClean="0"/>
              <a:t>75-80</a:t>
            </a:r>
            <a:r>
              <a:rPr lang="en-US" sz="2000" dirty="0" smtClean="0"/>
              <a:t>% of our kids are on the honor roll</a:t>
            </a:r>
          </a:p>
          <a:p>
            <a:r>
              <a:rPr lang="en-US" sz="2000" dirty="0" smtClean="0"/>
              <a:t>-</a:t>
            </a:r>
            <a:r>
              <a:rPr lang="en-CA" sz="2000" dirty="0" smtClean="0"/>
              <a:t>parent attendance at events</a:t>
            </a:r>
          </a:p>
          <a:p>
            <a:r>
              <a:rPr lang="en-CA" sz="2000" dirty="0" smtClean="0"/>
              <a:t>-common assessments </a:t>
            </a:r>
          </a:p>
          <a:p>
            <a:r>
              <a:rPr lang="en-CA" sz="2000" dirty="0" smtClean="0"/>
              <a:t>	DMA, DART, FSA, New Tools developed in PLC that 	accurately reflect the achievement towards 21</a:t>
            </a:r>
            <a:r>
              <a:rPr lang="en-CA" sz="2000" baseline="30000" dirty="0" smtClean="0"/>
              <a:t>st</a:t>
            </a:r>
            <a:r>
              <a:rPr lang="en-CA" sz="2000" dirty="0" smtClean="0"/>
              <a:t> Century Skills and 	Competencies</a:t>
            </a:r>
          </a:p>
          <a:p>
            <a:r>
              <a:rPr lang="en-CA" sz="2000" dirty="0" smtClean="0"/>
              <a:t>Ministry Satisfaction Surveys</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7" y="0"/>
            <a:ext cx="8991600" cy="6463308"/>
          </a:xfrm>
          <a:prstGeom prst="rect">
            <a:avLst/>
          </a:prstGeom>
          <a:noFill/>
        </p:spPr>
        <p:txBody>
          <a:bodyPr wrap="square" rtlCol="0">
            <a:spAutoFit/>
          </a:bodyPr>
          <a:lstStyle/>
          <a:p>
            <a:endParaRPr lang="en-US" u="sng" dirty="0" smtClean="0"/>
          </a:p>
          <a:p>
            <a:r>
              <a:rPr lang="en-US" dirty="0" smtClean="0"/>
              <a:t>	</a:t>
            </a:r>
            <a:r>
              <a:rPr lang="en-US" u="sng" dirty="0" smtClean="0"/>
              <a:t>2013 </a:t>
            </a:r>
            <a:r>
              <a:rPr lang="en-US" u="sng" dirty="0" smtClean="0"/>
              <a:t>BC Ministry of Education Student and Parent Satisfaction Surveys</a:t>
            </a:r>
          </a:p>
          <a:p>
            <a:endParaRPr lang="en-US" dirty="0" smtClean="0"/>
          </a:p>
          <a:p>
            <a:endParaRPr lang="en-US" dirty="0" smtClean="0"/>
          </a:p>
          <a:p>
            <a:r>
              <a:rPr lang="en-US" dirty="0" smtClean="0"/>
              <a:t>At school, do you have opportunities to work on things you are interested in as part of your coursework?</a:t>
            </a:r>
          </a:p>
          <a:p>
            <a:r>
              <a:rPr lang="en-US" dirty="0" smtClean="0"/>
              <a:t>Lake Trail 31%</a:t>
            </a:r>
          </a:p>
          <a:p>
            <a:r>
              <a:rPr lang="en-US" dirty="0" smtClean="0"/>
              <a:t>District	24% </a:t>
            </a:r>
          </a:p>
          <a:p>
            <a:endParaRPr lang="en-US" dirty="0" smtClean="0"/>
          </a:p>
          <a:p>
            <a:r>
              <a:rPr lang="en-CA" dirty="0" smtClean="0"/>
              <a:t>Are you aware of the school goals for improving student learning?</a:t>
            </a:r>
          </a:p>
          <a:p>
            <a:r>
              <a:rPr lang="en-US" dirty="0" smtClean="0"/>
              <a:t>Lake Trail 53%</a:t>
            </a:r>
          </a:p>
          <a:p>
            <a:r>
              <a:rPr lang="en-US" dirty="0" smtClean="0"/>
              <a:t>District	45% </a:t>
            </a:r>
          </a:p>
          <a:p>
            <a:endParaRPr lang="en-US" dirty="0" smtClean="0"/>
          </a:p>
          <a:p>
            <a:r>
              <a:rPr lang="en-CA" dirty="0"/>
              <a:t>At school, do you have opportunities to work together on projects with your classmates?</a:t>
            </a:r>
            <a:endParaRPr lang="en-US" dirty="0" smtClean="0"/>
          </a:p>
          <a:p>
            <a:r>
              <a:rPr lang="en-US" dirty="0"/>
              <a:t>Lake Trail </a:t>
            </a:r>
            <a:r>
              <a:rPr lang="en-US" dirty="0" smtClean="0"/>
              <a:t>54%</a:t>
            </a:r>
            <a:endParaRPr lang="en-US" dirty="0"/>
          </a:p>
          <a:p>
            <a:r>
              <a:rPr lang="en-US" dirty="0"/>
              <a:t>District	</a:t>
            </a:r>
            <a:r>
              <a:rPr lang="en-US" dirty="0" smtClean="0"/>
              <a:t>47% </a:t>
            </a:r>
          </a:p>
          <a:p>
            <a:endParaRPr lang="en-US" dirty="0"/>
          </a:p>
          <a:p>
            <a:r>
              <a:rPr lang="en-CA" dirty="0"/>
              <a:t>Do you feel welcome at your school</a:t>
            </a:r>
            <a:r>
              <a:rPr lang="en-CA" dirty="0" smtClean="0"/>
              <a:t>?</a:t>
            </a:r>
          </a:p>
          <a:p>
            <a:r>
              <a:rPr lang="en-US" dirty="0"/>
              <a:t>Lake Trail </a:t>
            </a:r>
            <a:r>
              <a:rPr lang="en-US" dirty="0" smtClean="0"/>
              <a:t>73%</a:t>
            </a:r>
            <a:endParaRPr lang="en-US" dirty="0"/>
          </a:p>
          <a:p>
            <a:r>
              <a:rPr lang="en-US" dirty="0"/>
              <a:t>District	</a:t>
            </a:r>
            <a:r>
              <a:rPr lang="en-US" dirty="0" smtClean="0"/>
              <a:t>70% </a:t>
            </a:r>
          </a:p>
          <a:p>
            <a:endParaRPr lang="en-US" dirty="0" smtClean="0"/>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8229600" cy="2819400"/>
          </a:xfrm>
        </p:spPr>
        <p:txBody>
          <a:bodyPr>
            <a:noAutofit/>
          </a:bodyPr>
          <a:lstStyle/>
          <a:p>
            <a:r>
              <a:rPr lang="en-CA" b="1" dirty="0" smtClean="0"/>
              <a:t>How will you assist parents in support of their </a:t>
            </a:r>
            <a:r>
              <a:rPr lang="en-CA" b="1" dirty="0" smtClean="0"/>
              <a:t>children?</a:t>
            </a:r>
            <a:r>
              <a:rPr lang="en-CA" sz="2800" b="1" dirty="0" smtClean="0"/>
              <a:t/>
            </a:r>
            <a:br>
              <a:rPr lang="en-CA" sz="2800" b="1" dirty="0" smtClean="0"/>
            </a:br>
            <a:endParaRPr lang="en-CA" sz="2800" b="1" dirty="0"/>
          </a:p>
        </p:txBody>
      </p:sp>
    </p:spTree>
    <p:extLst>
      <p:ext uri="{BB962C8B-B14F-4D97-AF65-F5344CB8AC3E}">
        <p14:creationId xmlns:p14="http://schemas.microsoft.com/office/powerpoint/2010/main" val="14009754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Parent Communication</a:t>
            </a:r>
            <a:endParaRPr lang="en-US" u="sng" dirty="0"/>
          </a:p>
        </p:txBody>
      </p:sp>
      <p:sp>
        <p:nvSpPr>
          <p:cNvPr id="3" name="Content Placeholder 2"/>
          <p:cNvSpPr>
            <a:spLocks noGrp="1"/>
          </p:cNvSpPr>
          <p:nvPr>
            <p:ph idx="1"/>
          </p:nvPr>
        </p:nvSpPr>
        <p:spPr/>
        <p:txBody>
          <a:bodyPr/>
          <a:lstStyle/>
          <a:p>
            <a:pPr lvl="1">
              <a:buNone/>
            </a:pPr>
            <a:r>
              <a:rPr lang="en-US" dirty="0" smtClean="0"/>
              <a:t>Getting </a:t>
            </a:r>
            <a:r>
              <a:rPr lang="en-US" dirty="0" smtClean="0"/>
              <a:t>parents </a:t>
            </a:r>
            <a:r>
              <a:rPr lang="en-US" dirty="0" smtClean="0"/>
              <a:t>to school events, showcases and celebrations of their child’s learning</a:t>
            </a:r>
          </a:p>
          <a:p>
            <a:pPr lvl="1">
              <a:buNone/>
            </a:pPr>
            <a:r>
              <a:rPr lang="en-US" dirty="0" smtClean="0"/>
              <a:t>Using Social Media to communicate with parents, posting assignments on blogs and showcasing student </a:t>
            </a:r>
            <a:r>
              <a:rPr lang="en-US" dirty="0" smtClean="0"/>
              <a:t>learning, e-portfolios</a:t>
            </a:r>
            <a:endParaRPr lang="en-US" dirty="0" smtClean="0"/>
          </a:p>
          <a:p>
            <a:pPr lvl="1">
              <a:buNone/>
            </a:pPr>
            <a:r>
              <a:rPr lang="en-US" dirty="0" smtClean="0"/>
              <a:t>Online access to student work assessment and completion - </a:t>
            </a:r>
            <a:r>
              <a:rPr lang="en-US" dirty="0" err="1" smtClean="0"/>
              <a:t>Engrade</a:t>
            </a:r>
            <a:endParaRPr lang="en-US"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ozilla Firefox"/>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536" y="-747464"/>
            <a:ext cx="9608197" cy="7698494"/>
          </a:xfrm>
          <a:prstGeom prst="rect">
            <a:avLst/>
          </a:prstGeom>
        </p:spPr>
      </p:pic>
    </p:spTree>
    <p:extLst>
      <p:ext uri="{BB962C8B-B14F-4D97-AF65-F5344CB8AC3E}">
        <p14:creationId xmlns:p14="http://schemas.microsoft.com/office/powerpoint/2010/main" val="29176432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witter - Google Chrome"/>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3568" y="116632"/>
            <a:ext cx="8114447" cy="6501638"/>
          </a:xfrm>
        </p:spPr>
      </p:pic>
    </p:spTree>
    <p:extLst>
      <p:ext uri="{BB962C8B-B14F-4D97-AF65-F5344CB8AC3E}">
        <p14:creationId xmlns:p14="http://schemas.microsoft.com/office/powerpoint/2010/main" val="1146066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esakechak and the Ducks - YouTube - Google Chrome"/>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188640"/>
            <a:ext cx="8064896" cy="6461936"/>
          </a:xfrm>
        </p:spPr>
      </p:pic>
    </p:spTree>
    <p:extLst>
      <p:ext uri="{BB962C8B-B14F-4D97-AF65-F5344CB8AC3E}">
        <p14:creationId xmlns:p14="http://schemas.microsoft.com/office/powerpoint/2010/main" val="40302906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ngrade - Talisha 7D1 - Alfred - Google Chrom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395" y="0"/>
            <a:ext cx="8559209" cy="6858000"/>
          </a:xfrm>
          <a:prstGeom prst="rect">
            <a:avLst/>
          </a:prstGeom>
        </p:spPr>
      </p:pic>
    </p:spTree>
    <p:extLst>
      <p:ext uri="{BB962C8B-B14F-4D97-AF65-F5344CB8AC3E}">
        <p14:creationId xmlns:p14="http://schemas.microsoft.com/office/powerpoint/2010/main" val="20127998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Lake Trail Uncut - Google Chrome"/>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560" y="188640"/>
            <a:ext cx="7934706" cy="6357622"/>
          </a:xfrm>
        </p:spPr>
      </p:pic>
    </p:spTree>
    <p:extLst>
      <p:ext uri="{BB962C8B-B14F-4D97-AF65-F5344CB8AC3E}">
        <p14:creationId xmlns:p14="http://schemas.microsoft.com/office/powerpoint/2010/main" val="32074845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Kylee's Humanities 7 Blog - Mozilla Firefox"/>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560" y="260648"/>
            <a:ext cx="7952569" cy="6371935"/>
          </a:xfrm>
        </p:spPr>
      </p:pic>
    </p:spTree>
    <p:extLst>
      <p:ext uri="{BB962C8B-B14F-4D97-AF65-F5344CB8AC3E}">
        <p14:creationId xmlns:p14="http://schemas.microsoft.com/office/powerpoint/2010/main" val="37587236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04" y="1091921"/>
            <a:ext cx="9008392" cy="3231654"/>
          </a:xfrm>
          <a:prstGeom prst="rect">
            <a:avLst/>
          </a:prstGeom>
          <a:noFill/>
        </p:spPr>
        <p:txBody>
          <a:bodyPr wrap="square" rtlCol="0">
            <a:spAutoFit/>
          </a:bodyPr>
          <a:lstStyle/>
          <a:p>
            <a:r>
              <a:rPr lang="en-US" sz="2400" u="sng" dirty="0" smtClean="0"/>
              <a:t>2013 BC Ministry of Education Student and Parent Satisfaction Surveys</a:t>
            </a:r>
          </a:p>
          <a:p>
            <a:endParaRPr lang="en-US" dirty="0" smtClean="0"/>
          </a:p>
          <a:p>
            <a:r>
              <a:rPr lang="en-US" dirty="0" smtClean="0"/>
              <a:t>Do </a:t>
            </a:r>
            <a:r>
              <a:rPr lang="en-US" dirty="0" smtClean="0"/>
              <a:t>your teachers help you with your schoolwork when you need it? </a:t>
            </a:r>
            <a:endParaRPr lang="en-US" b="1" dirty="0" smtClean="0"/>
          </a:p>
          <a:p>
            <a:r>
              <a:rPr lang="en-US" dirty="0" smtClean="0"/>
              <a:t>51%</a:t>
            </a:r>
            <a:r>
              <a:rPr lang="en-US" dirty="0" smtClean="0"/>
              <a:t>  </a:t>
            </a:r>
          </a:p>
          <a:p>
            <a:endParaRPr lang="en-US" dirty="0" smtClean="0"/>
          </a:p>
          <a:p>
            <a:r>
              <a:rPr lang="en-US" dirty="0" smtClean="0"/>
              <a:t>Do your parents help you with your learning? </a:t>
            </a:r>
          </a:p>
          <a:p>
            <a:r>
              <a:rPr lang="en-US" dirty="0" smtClean="0"/>
              <a:t>47%</a:t>
            </a:r>
            <a:r>
              <a:rPr lang="en-US" dirty="0" smtClean="0"/>
              <a:t>  </a:t>
            </a:r>
          </a:p>
          <a:p>
            <a:endParaRPr lang="en-US" dirty="0" smtClean="0"/>
          </a:p>
          <a:p>
            <a:r>
              <a:rPr lang="en-US" dirty="0" smtClean="0"/>
              <a:t>Do you like what you are learning at school?   </a:t>
            </a:r>
          </a:p>
          <a:p>
            <a:r>
              <a:rPr lang="en-US" dirty="0" smtClean="0"/>
              <a:t>27%</a:t>
            </a:r>
            <a:endParaRPr lang="en-US" dirty="0" smtClean="0"/>
          </a:p>
          <a:p>
            <a:endParaRPr lang="en-US"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1" y="1219200"/>
            <a:ext cx="3352800" cy="4524315"/>
          </a:xfrm>
          <a:prstGeom prst="rect">
            <a:avLst/>
          </a:prstGeom>
          <a:noFill/>
        </p:spPr>
        <p:txBody>
          <a:bodyPr wrap="square" rtlCol="0">
            <a:spAutoFit/>
          </a:bodyPr>
          <a:lstStyle/>
          <a:p>
            <a:r>
              <a:rPr lang="en-CA" b="1" dirty="0" smtClean="0"/>
              <a:t>By 2013</a:t>
            </a:r>
            <a:r>
              <a:rPr lang="en-CA" dirty="0" smtClean="0"/>
              <a:t>, Each student will have a personalized learning plan developed in collaboration between home and school. Parent Teacher interviews are no longer one way or one off</a:t>
            </a:r>
            <a:r>
              <a:rPr lang="en-CA" dirty="0" smtClean="0"/>
              <a:t>. PLC is time to develop.</a:t>
            </a:r>
            <a:endParaRPr lang="en-CA" dirty="0" smtClean="0"/>
          </a:p>
          <a:p>
            <a:endParaRPr lang="en-CA" dirty="0" smtClean="0"/>
          </a:p>
          <a:p>
            <a:r>
              <a:rPr lang="en-CA" b="1" dirty="0" smtClean="0"/>
              <a:t>In 2014</a:t>
            </a:r>
            <a:r>
              <a:rPr lang="en-CA" dirty="0" smtClean="0"/>
              <a:t>, all students complete a personal learning plan and an individual record of achievement of foundation skills and competencies is maintained </a:t>
            </a:r>
            <a:r>
              <a:rPr lang="en-CA" dirty="0" smtClean="0"/>
              <a:t>henceforth. PLC is the place to develop how we assess these skills and competencies.</a:t>
            </a:r>
            <a:endParaRPr lang="en-US" dirty="0"/>
          </a:p>
        </p:txBody>
      </p:sp>
      <p:pic>
        <p:nvPicPr>
          <p:cNvPr id="3" name="Picture 2" descr="XXwo6ocX.JPG.part"/>
          <p:cNvPicPr>
            <a:picLocks noChangeAspect="1"/>
          </p:cNvPicPr>
          <p:nvPr/>
        </p:nvPicPr>
        <p:blipFill>
          <a:blip r:embed="rId2"/>
          <a:stretch>
            <a:fillRect/>
          </a:stretch>
        </p:blipFill>
        <p:spPr>
          <a:xfrm rot="5400000">
            <a:off x="3200400" y="1066800"/>
            <a:ext cx="6324600" cy="48006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Will Richardson Keynote - CPS LTS - Google Chrom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243408"/>
            <a:ext cx="9527279" cy="7520814"/>
          </a:xfrm>
          <a:prstGeom prst="rect">
            <a:avLst/>
          </a:prstGeom>
        </p:spPr>
      </p:pic>
    </p:spTree>
    <p:extLst>
      <p:ext uri="{BB962C8B-B14F-4D97-AF65-F5344CB8AC3E}">
        <p14:creationId xmlns:p14="http://schemas.microsoft.com/office/powerpoint/2010/main" val="8855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Will Richardson Keynote - CPS LTS - Google Chrom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7315200"/>
          </a:xfrm>
          <a:prstGeom prst="rect">
            <a:avLst/>
          </a:prstGeom>
        </p:spPr>
      </p:pic>
    </p:spTree>
    <p:extLst>
      <p:ext uri="{BB962C8B-B14F-4D97-AF65-F5344CB8AC3E}">
        <p14:creationId xmlns:p14="http://schemas.microsoft.com/office/powerpoint/2010/main" val="15226726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8"/>
            <a:ext cx="8435280" cy="5865515"/>
          </a:xfrm>
        </p:spPr>
        <p:txBody>
          <a:bodyPr>
            <a:normAutofit/>
          </a:bodyPr>
          <a:lstStyle/>
          <a:p>
            <a:endParaRPr lang="en-CA" dirty="0" smtClean="0"/>
          </a:p>
          <a:p>
            <a:pPr>
              <a:buNone/>
            </a:pPr>
            <a:r>
              <a:rPr lang="en-CA" dirty="0" smtClean="0"/>
              <a:t>    </a:t>
            </a:r>
            <a:r>
              <a:rPr lang="en-CA" b="1" dirty="0" smtClean="0"/>
              <a:t>Describe </a:t>
            </a:r>
            <a:r>
              <a:rPr lang="en-CA" b="1" dirty="0" smtClean="0"/>
              <a:t>your role in leading a Professional Learning Community which focuses on supporting students in the acquisition of 21st Century skills. </a:t>
            </a:r>
          </a:p>
          <a:p>
            <a:pPr>
              <a:buNone/>
            </a:pPr>
            <a:endParaRPr lang="en-CA" dirty="0" smtClean="0"/>
          </a:p>
          <a:p>
            <a:r>
              <a:rPr lang="en-CA" dirty="0" smtClean="0"/>
              <a:t>Facilitator, enabler, cheerleader, supporter</a:t>
            </a:r>
            <a:r>
              <a:rPr lang="en-CA" dirty="0" smtClean="0"/>
              <a:t>, team member, </a:t>
            </a:r>
            <a:r>
              <a:rPr lang="en-CA" dirty="0" smtClean="0"/>
              <a:t>creator of a safe risk taking environment, innovator, mostly a learner -“Do it” model it  </a:t>
            </a:r>
          </a:p>
          <a:p>
            <a:endParaRPr lang="en-CA" dirty="0" smtClean="0"/>
          </a:p>
          <a:p>
            <a:endParaRPr lang="en-CA" dirty="0" smtClean="0"/>
          </a:p>
          <a:p>
            <a:endParaRPr lang="en-CA" dirty="0" smtClean="0"/>
          </a:p>
          <a:p>
            <a:endParaRPr lang="en-CA" dirty="0"/>
          </a:p>
        </p:txBody>
      </p:sp>
    </p:spTree>
    <p:extLst>
      <p:ext uri="{BB962C8B-B14F-4D97-AF65-F5344CB8AC3E}">
        <p14:creationId xmlns:p14="http://schemas.microsoft.com/office/powerpoint/2010/main" val="17027547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8660</TotalTime>
  <Words>807</Words>
  <Application>Microsoft Office PowerPoint</Application>
  <PresentationFormat>On-screen Show (4:3)</PresentationFormat>
  <Paragraphs>143</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PowerPoint Presentation</vt:lpstr>
      <vt:lpstr>PowerPoint Presentation</vt:lpstr>
      <vt:lpstr>PowerPoint Presentation</vt:lpstr>
      <vt:lpstr>Information at Our Fingertips…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Changes at Lake Trail</vt:lpstr>
      <vt:lpstr>PowerPoint Presentation</vt:lpstr>
      <vt:lpstr>PowerPoint Presentation</vt:lpstr>
      <vt:lpstr>PowerPoint Presentation</vt:lpstr>
      <vt:lpstr>PowerPoint Presentation</vt:lpstr>
      <vt:lpstr>PowerPoint Presentation</vt:lpstr>
      <vt:lpstr>How will you assist parents in support of their children? </vt:lpstr>
      <vt:lpstr>Parent Communication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SBO7900</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34</cp:revision>
  <dcterms:created xsi:type="dcterms:W3CDTF">2013-06-05T13:19:44Z</dcterms:created>
  <dcterms:modified xsi:type="dcterms:W3CDTF">2013-06-05T17:33:09Z</dcterms:modified>
</cp:coreProperties>
</file>